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7" r:id="rId9"/>
    <p:sldId id="268" r:id="rId10"/>
    <p:sldId id="269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2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Сosts</c:v>
                </c:pt>
              </c:strCache>
            </c:strRef>
          </c:tx>
          <c:explosion val="5"/>
          <c:dPt>
            <c:idx val="11"/>
            <c:bubble3D val="0"/>
            <c:spPr>
              <a:solidFill>
                <a:prstClr val="white">
                  <a:lumMod val="65000"/>
                </a:prstClr>
              </a:solidFill>
            </c:spPr>
          </c:dPt>
          <c:dLbls>
            <c:dLbl>
              <c:idx val="0"/>
              <c:layout>
                <c:manualLayout>
                  <c:x val="-6.2442417788852789E-2"/>
                  <c:y val="-4.456611737965746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3106191762828181E-2"/>
                  <c:y val="8.868414644045799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5.1728299371962154E-2"/>
                  <c:y val="-6.24368861108856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9.9292811489640212E-2"/>
                  <c:y val="-9.29458559948048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rubbish</c:v>
                </c:pt>
                <c:pt idx="1">
                  <c:v>health and safety</c:v>
                </c:pt>
                <c:pt idx="2">
                  <c:v>staff food</c:v>
                </c:pt>
                <c:pt idx="3">
                  <c:v>stewards</c:v>
                </c:pt>
                <c:pt idx="4">
                  <c:v>security</c:v>
                </c:pt>
                <c:pt idx="5">
                  <c:v>unexpected costs</c:v>
                </c:pt>
                <c:pt idx="6">
                  <c:v>sponsorship</c:v>
                </c:pt>
                <c:pt idx="7">
                  <c:v>license</c:v>
                </c:pt>
                <c:pt idx="8">
                  <c:v>signage</c:v>
                </c:pt>
                <c:pt idx="9">
                  <c:v>marketing</c:v>
                </c:pt>
                <c:pt idx="10">
                  <c:v>price group</c:v>
                </c:pt>
                <c:pt idx="11">
                  <c:v>Venue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4.4000000000000004</c:v>
                </c:pt>
                <c:pt idx="1">
                  <c:v>4.4000000000000004</c:v>
                </c:pt>
                <c:pt idx="2">
                  <c:v>0.49000000000000021</c:v>
                </c:pt>
                <c:pt idx="3">
                  <c:v>0.88000000000000023</c:v>
                </c:pt>
                <c:pt idx="4">
                  <c:v>6.6069999999999975</c:v>
                </c:pt>
                <c:pt idx="5">
                  <c:v>13.215</c:v>
                </c:pt>
                <c:pt idx="6">
                  <c:v>0.11000000000000003</c:v>
                </c:pt>
                <c:pt idx="7">
                  <c:v>0.33000000000000035</c:v>
                </c:pt>
                <c:pt idx="8">
                  <c:v>0.16500000000000006</c:v>
                </c:pt>
                <c:pt idx="9">
                  <c:v>3.3029999999999982</c:v>
                </c:pt>
                <c:pt idx="10">
                  <c:v>55.066000000000003</c:v>
                </c:pt>
                <c:pt idx="11">
                  <c:v>11.01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982682477477859"/>
          <c:y val="2.2110868090282936E-2"/>
          <c:w val="0.23281346961344643"/>
          <c:h val="0.9039923250221720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variable costs</c:v>
                </c:pt>
                <c:pt idx="1">
                  <c:v>fixed costs</c:v>
                </c:pt>
                <c:pt idx="2">
                  <c:v>total costs</c:v>
                </c:pt>
                <c:pt idx="3">
                  <c:v>total profit </c:v>
                </c:pt>
                <c:pt idx="4">
                  <c:v>Ticket revenue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2735000</c:v>
                </c:pt>
                <c:pt idx="1">
                  <c:v>6345000</c:v>
                </c:pt>
                <c:pt idx="2">
                  <c:v>9080000</c:v>
                </c:pt>
                <c:pt idx="3">
                  <c:v>2970000</c:v>
                </c:pt>
                <c:pt idx="4">
                  <c:v>12000000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83360"/>
        <c:axId val="40026112"/>
      </c:barChart>
      <c:catAx>
        <c:axId val="39983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40026112"/>
        <c:crosses val="autoZero"/>
        <c:auto val="1"/>
        <c:lblAlgn val="ctr"/>
        <c:lblOffset val="100"/>
        <c:noMultiLvlLbl val="0"/>
      </c:catAx>
      <c:valAx>
        <c:axId val="4002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39983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400544"/>
            <a:ext cx="8676456" cy="2457456"/>
          </a:xfrm>
        </p:spPr>
        <p:txBody>
          <a:bodyPr/>
          <a:lstStyle/>
          <a:p>
            <a:pPr algn="ctr"/>
            <a:r>
              <a:rPr lang="en-US" sz="4800" dirty="0" smtClean="0"/>
              <a:t>We create a holiday for you!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3573016"/>
            <a:ext cx="4392488" cy="50405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latin typeface="Aharoni" pitchFamily="2" charset="-79"/>
                <a:cs typeface="Aharoni" pitchFamily="2" charset="-79"/>
              </a:rPr>
              <a:t>Natus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Aharoni" pitchFamily="2" charset="-79"/>
                <a:cs typeface="Aharoni" pitchFamily="2" charset="-79"/>
              </a:rPr>
              <a:t>Vincere</a:t>
            </a:r>
            <a:endParaRPr lang="en-US" sz="24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200" dirty="0" smtClean="0"/>
              <a:t>Organization</a:t>
            </a:r>
            <a:br>
              <a:rPr lang="en-US" sz="3200" dirty="0" smtClean="0"/>
            </a:br>
            <a:r>
              <a:rPr lang="en-US" sz="3200" dirty="0" smtClean="0"/>
              <a:t>of </a:t>
            </a:r>
            <a:br>
              <a:rPr lang="en-US" sz="3200" dirty="0" smtClean="0"/>
            </a:br>
            <a:r>
              <a:rPr lang="en-US" sz="3200" dirty="0" smtClean="0"/>
              <a:t>Concert</a:t>
            </a:r>
            <a:endParaRPr lang="ru-RU" sz="3200" b="1" dirty="0">
              <a:cs typeface="Aharoni" pitchFamily="2" charset="-79"/>
            </a:endParaRPr>
          </a:p>
        </p:txBody>
      </p:sp>
      <p:pic>
        <p:nvPicPr>
          <p:cNvPr id="1026" name="Picture 2" descr="C:\Users\EXPERT\Desktop\Original_on_invert_emblems_color_background_205x7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48680"/>
            <a:ext cx="3411259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Police and Security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6552728" cy="33123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attendees - 320 UAH/hour for 1 security guard;</a:t>
            </a:r>
          </a:p>
          <a:p>
            <a:pPr marL="109728" indent="0">
              <a:buNone/>
            </a:pPr>
            <a:r>
              <a:rPr lang="en-US" dirty="0" smtClean="0"/>
              <a:t>   1 guard per 100 ticket sold;</a:t>
            </a:r>
          </a:p>
          <a:p>
            <a:pPr marL="109728" indent="0">
              <a:buNone/>
            </a:pPr>
            <a:r>
              <a:rPr lang="en-US" dirty="0" smtClean="0"/>
              <a:t>   20 000 tickets = 20 guards;</a:t>
            </a:r>
          </a:p>
          <a:p>
            <a:pPr marL="109728" indent="0">
              <a:buNone/>
            </a:pPr>
            <a:r>
              <a:rPr lang="en-US" dirty="0" smtClean="0"/>
              <a:t>   5 hour-concert (1 600UAH/guard) = </a:t>
            </a:r>
          </a:p>
          <a:p>
            <a:pPr marL="109728" indent="0">
              <a:buNone/>
            </a:pPr>
            <a:r>
              <a:rPr lang="en-US" b="1" dirty="0" smtClean="0"/>
              <a:t>                    32 000 UAH</a:t>
            </a:r>
          </a:p>
          <a:p>
            <a:r>
              <a:rPr lang="en-US" dirty="0" smtClean="0"/>
              <a:t>For the band - 170 UAH/hour for 1 security guard;</a:t>
            </a:r>
          </a:p>
          <a:p>
            <a:pPr marL="109728" indent="0">
              <a:buNone/>
            </a:pPr>
            <a:r>
              <a:rPr lang="en-US" dirty="0" smtClean="0"/>
              <a:t>   24 hours = 4080 UAH/guard;</a:t>
            </a:r>
          </a:p>
          <a:p>
            <a:pPr marL="109728" indent="0">
              <a:buNone/>
            </a:pPr>
            <a:r>
              <a:rPr lang="en-US" dirty="0" smtClean="0"/>
              <a:t>   5 guards = </a:t>
            </a:r>
            <a:r>
              <a:rPr lang="en-US" b="1" dirty="0" smtClean="0"/>
              <a:t>20 400 UAH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5122" name="Picture 2" descr="C:\Users\EXPERT\Desktop\milits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3" y="3724020"/>
            <a:ext cx="4355977" cy="3133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atin typeface="Arial Narrow" pitchFamily="34" charset="0"/>
              </a:rPr>
              <a:t>С</a:t>
            </a:r>
            <a:r>
              <a:rPr lang="arn-CL" sz="5400" dirty="0" smtClean="0">
                <a:latin typeface="Arial Narrow" pitchFamily="34" charset="0"/>
              </a:rPr>
              <a:t>osts</a:t>
            </a:r>
            <a:endParaRPr lang="ru-RU" sz="5400" dirty="0">
              <a:latin typeface="Arial Narrow" pitchFamily="34" charset="0"/>
            </a:endParaRPr>
          </a:p>
        </p:txBody>
      </p:sp>
      <p:graphicFrame>
        <p:nvGraphicFramePr>
          <p:cNvPr id="3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319550"/>
              </p:ext>
            </p:extLst>
          </p:nvPr>
        </p:nvGraphicFramePr>
        <p:xfrm>
          <a:off x="785786" y="1643050"/>
          <a:ext cx="7500990" cy="4291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n-CL" sz="5400" dirty="0" smtClean="0">
                <a:latin typeface="Arial Narrow" pitchFamily="34" charset="0"/>
              </a:rPr>
              <a:t>Costs and profit</a:t>
            </a:r>
            <a:endParaRPr lang="ru-RU" sz="5400" dirty="0">
              <a:latin typeface="Arial Narrow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166670"/>
              </p:ext>
            </p:extLst>
          </p:nvPr>
        </p:nvGraphicFramePr>
        <p:xfrm>
          <a:off x="642910" y="2071678"/>
          <a:ext cx="7715305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Narrow" pitchFamily="34" charset="0"/>
              </a:rPr>
              <a:t>Your bands in our credible hands</a:t>
            </a:r>
            <a:endParaRPr lang="ru-RU" sz="5400" dirty="0">
              <a:solidFill>
                <a:srgbClr val="00B0F0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36" y="5286388"/>
            <a:ext cx="4562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itchFamily="34" charset="0"/>
              </a:rPr>
              <a:t>Thank you for your attention! 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Рисунок 3" descr="144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285992"/>
            <a:ext cx="4572032" cy="29356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Our posts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: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72816"/>
            <a:ext cx="4032448" cy="3528392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Boss</a:t>
            </a:r>
          </a:p>
          <a:p>
            <a:pPr>
              <a:buNone/>
            </a:pP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Financial manager</a:t>
            </a:r>
          </a:p>
          <a:p>
            <a:pPr>
              <a:buNone/>
            </a:pP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HR manager</a:t>
            </a:r>
          </a:p>
          <a:p>
            <a:pPr>
              <a:buNone/>
            </a:pP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Sales manager</a:t>
            </a:r>
          </a:p>
          <a:p>
            <a:pPr>
              <a:buNone/>
            </a:pP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Creative manager</a:t>
            </a:r>
          </a:p>
          <a:p>
            <a:pPr>
              <a:buNone/>
            </a:pP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Advertising manager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860032" y="1772816"/>
            <a:ext cx="4788024" cy="48965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Natalia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Pastukhova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3200" dirty="0" err="1" smtClean="0"/>
              <a:t>Stas</a:t>
            </a:r>
            <a:r>
              <a:rPr lang="en-US" sz="3200" dirty="0" smtClean="0"/>
              <a:t> </a:t>
            </a:r>
            <a:r>
              <a:rPr lang="en-US" sz="3200" dirty="0" err="1" smtClean="0"/>
              <a:t>Artemov</a:t>
            </a:r>
            <a:endParaRPr lang="en-US" sz="3200" dirty="0" smtClean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Glazovoi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3200" dirty="0" err="1" smtClean="0"/>
              <a:t>Katya</a:t>
            </a:r>
            <a:r>
              <a:rPr lang="en-US" sz="3200" dirty="0" smtClean="0"/>
              <a:t> Simon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Loza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3200" noProof="0" dirty="0" smtClean="0"/>
              <a:t>Julia </a:t>
            </a:r>
            <a:r>
              <a:rPr lang="en-US" sz="3200" noProof="0" dirty="0" err="1" smtClean="0"/>
              <a:t>Krasovscaja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260648"/>
            <a:ext cx="2160240" cy="877784"/>
          </a:xfrm>
        </p:spPr>
        <p:txBody>
          <a:bodyPr/>
          <a:lstStyle/>
          <a:p>
            <a:pPr algn="ctr"/>
            <a:r>
              <a:rPr lang="en-US" sz="4800" dirty="0" smtClean="0"/>
              <a:t>HURTS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1484784"/>
            <a:ext cx="4042792" cy="53732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    Hurts</a:t>
            </a:r>
            <a:r>
              <a:rPr lang="en-US" dirty="0" smtClean="0"/>
              <a:t> are an English </a:t>
            </a:r>
            <a:r>
              <a:rPr lang="en-US" dirty="0" err="1" smtClean="0"/>
              <a:t>synthpop</a:t>
            </a:r>
            <a:r>
              <a:rPr lang="en-US" dirty="0" smtClean="0"/>
              <a:t> duo formed in 2009, consisting of singer Theo </a:t>
            </a:r>
            <a:r>
              <a:rPr lang="en-US" dirty="0" err="1" smtClean="0"/>
              <a:t>Hutchcraft</a:t>
            </a:r>
            <a:r>
              <a:rPr lang="en-US" dirty="0" smtClean="0"/>
              <a:t> and </a:t>
            </a:r>
            <a:r>
              <a:rPr lang="en-US" dirty="0" err="1" smtClean="0"/>
              <a:t>synthesist</a:t>
            </a:r>
            <a:r>
              <a:rPr lang="en-US" dirty="0" smtClean="0"/>
              <a:t> Adam Anderson. Their first two albums, </a:t>
            </a:r>
            <a:r>
              <a:rPr lang="en-US" i="1" dirty="0" smtClean="0"/>
              <a:t>Happiness</a:t>
            </a:r>
            <a:r>
              <a:rPr lang="en-US" dirty="0" smtClean="0"/>
              <a:t> and </a:t>
            </a:r>
            <a:r>
              <a:rPr lang="en-US" i="1" dirty="0" smtClean="0"/>
              <a:t>Exile</a:t>
            </a:r>
            <a:r>
              <a:rPr lang="en-US" dirty="0" smtClean="0"/>
              <a:t>, both reached the top ten in the United Kingdom, Germany, Austria, Switzerland, Poland, and Finland.</a:t>
            </a:r>
            <a:endParaRPr lang="ru-RU" dirty="0"/>
          </a:p>
        </p:txBody>
      </p:sp>
      <p:pic>
        <p:nvPicPr>
          <p:cNvPr id="2050" name="Picture 2" descr="C:\Users\EXPERT\Desktop\2011HurtsRS2504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445397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692696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Dnipro</a:t>
            </a:r>
            <a:r>
              <a:rPr lang="en-US" b="1" dirty="0" smtClean="0">
                <a:solidFill>
                  <a:schemeClr val="tx1"/>
                </a:solidFill>
              </a:rPr>
              <a:t>-Arena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149080"/>
            <a:ext cx="8964488" cy="2520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Dnipro</a:t>
            </a:r>
            <a:r>
              <a:rPr lang="en-US" b="1" dirty="0" smtClean="0"/>
              <a:t>-Arena</a:t>
            </a:r>
            <a:r>
              <a:rPr lang="en-US" dirty="0" smtClean="0"/>
              <a:t> is a football stadium in </a:t>
            </a:r>
            <a:r>
              <a:rPr lang="en-US" dirty="0" err="1" smtClean="0"/>
              <a:t>Dnipropetrovsk</a:t>
            </a:r>
            <a:r>
              <a:rPr lang="en-US" dirty="0" smtClean="0"/>
              <a:t>, Ukraine. It is mostly for football matches and hosts the homes matches of FC </a:t>
            </a:r>
            <a:r>
              <a:rPr lang="en-US" dirty="0" err="1" smtClean="0"/>
              <a:t>Dnipro</a:t>
            </a:r>
            <a:r>
              <a:rPr lang="en-US" dirty="0" smtClean="0"/>
              <a:t> </a:t>
            </a:r>
            <a:r>
              <a:rPr lang="en-US" dirty="0" err="1" smtClean="0"/>
              <a:t>Dnipropetrovsk</a:t>
            </a:r>
            <a:r>
              <a:rPr lang="en-US" dirty="0" smtClean="0"/>
              <a:t>. The stadium has a capacity of 31,003 people. It replaced </a:t>
            </a:r>
            <a:r>
              <a:rPr lang="en-US" dirty="0" err="1" smtClean="0"/>
              <a:t>Dnipro's</a:t>
            </a:r>
            <a:r>
              <a:rPr lang="en-US" dirty="0" smtClean="0"/>
              <a:t> old Soviet </a:t>
            </a:r>
            <a:r>
              <a:rPr lang="en-US" dirty="0" err="1" smtClean="0"/>
              <a:t>Metalurh</a:t>
            </a:r>
            <a:r>
              <a:rPr lang="en-US" dirty="0" smtClean="0"/>
              <a:t> Stadium.</a:t>
            </a:r>
            <a:endParaRPr lang="ru-RU" dirty="0"/>
          </a:p>
        </p:txBody>
      </p:sp>
      <p:pic>
        <p:nvPicPr>
          <p:cNvPr id="3075" name="Picture 3" descr="C:\Users\EXPERT\Desktop\stad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8136904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XPERT\Desktop\1253030988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0886" y="2348880"/>
            <a:ext cx="5163113" cy="450912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166920"/>
          </a:xfrm>
        </p:spPr>
        <p:txBody>
          <a:bodyPr>
            <a:normAutofit/>
          </a:bodyPr>
          <a:lstStyle/>
          <a:p>
            <a:r>
              <a:rPr lang="de-DE" sz="3200" b="1" dirty="0" err="1" smtClean="0"/>
              <a:t>Capacity</a:t>
            </a:r>
            <a:r>
              <a:rPr lang="de-DE" sz="3200" b="1" dirty="0" smtClean="0"/>
              <a:t> : </a:t>
            </a:r>
            <a:r>
              <a:rPr lang="en-US" sz="3200" dirty="0" smtClean="0"/>
              <a:t>14000 seats+6000 (fan-zones) +</a:t>
            </a:r>
            <a:r>
              <a:rPr lang="de-DE" sz="3200" dirty="0" smtClean="0"/>
              <a:t>120 </a:t>
            </a:r>
            <a:r>
              <a:rPr lang="de-DE" sz="3200" dirty="0" err="1" smtClean="0"/>
              <a:t>seats</a:t>
            </a:r>
            <a:r>
              <a:rPr lang="de-DE" sz="3200" dirty="0" smtClean="0"/>
              <a:t> (</a:t>
            </a:r>
            <a:r>
              <a:rPr lang="de-DE" sz="3200" dirty="0" err="1" smtClean="0"/>
              <a:t>for</a:t>
            </a:r>
            <a:r>
              <a:rPr lang="de-DE" sz="3200" dirty="0" smtClean="0"/>
              <a:t> VIP)</a:t>
            </a:r>
          </a:p>
          <a:p>
            <a:r>
              <a:rPr lang="de-DE" sz="3200" b="1" dirty="0" smtClean="0"/>
              <a:t>Total: </a:t>
            </a:r>
            <a:r>
              <a:rPr lang="de-DE" sz="3200" dirty="0" smtClean="0"/>
              <a:t>20120</a:t>
            </a:r>
          </a:p>
          <a:p>
            <a:r>
              <a:rPr lang="de-DE" sz="3200" dirty="0" err="1" smtClean="0"/>
              <a:t>Regularly</a:t>
            </a:r>
            <a:r>
              <a:rPr lang="de-DE" sz="3200" dirty="0" smtClean="0"/>
              <a:t> </a:t>
            </a:r>
            <a:r>
              <a:rPr lang="de-DE" sz="3200" dirty="0" err="1" smtClean="0"/>
              <a:t>used</a:t>
            </a:r>
            <a:r>
              <a:rPr lang="de-DE" sz="3200" dirty="0" smtClean="0"/>
              <a:t> </a:t>
            </a:r>
            <a:r>
              <a:rPr lang="de-DE" sz="3200" dirty="0" err="1" smtClean="0"/>
              <a:t>for</a:t>
            </a:r>
            <a:endParaRPr lang="de-DE" sz="3200" dirty="0" smtClean="0"/>
          </a:p>
          <a:p>
            <a:pPr>
              <a:buNone/>
            </a:pPr>
            <a:r>
              <a:rPr lang="de-DE" sz="3200" dirty="0" smtClean="0"/>
              <a:t>   </a:t>
            </a:r>
            <a:r>
              <a:rPr lang="de-DE" sz="3200" dirty="0" err="1" smtClean="0"/>
              <a:t>concerts</a:t>
            </a:r>
            <a:r>
              <a:rPr lang="de-DE" sz="3200" dirty="0" smtClean="0"/>
              <a:t> </a:t>
            </a:r>
          </a:p>
          <a:p>
            <a:r>
              <a:rPr lang="de-DE" sz="3200" dirty="0" err="1" smtClean="0"/>
              <a:t>Convenient</a:t>
            </a:r>
            <a:endParaRPr lang="de-DE" sz="3200" dirty="0" smtClean="0"/>
          </a:p>
          <a:p>
            <a:pPr>
              <a:buNone/>
            </a:pPr>
            <a:r>
              <a:rPr lang="de-DE" sz="3200" dirty="0" smtClean="0"/>
              <a:t>     </a:t>
            </a:r>
            <a:r>
              <a:rPr lang="de-DE" sz="3200" dirty="0" err="1" smtClean="0"/>
              <a:t>location</a:t>
            </a:r>
            <a:endParaRPr lang="de-DE" sz="3200" dirty="0" smtClean="0"/>
          </a:p>
          <a:p>
            <a:r>
              <a:rPr lang="de-DE" sz="3200" dirty="0" err="1" smtClean="0"/>
              <a:t>Liked</a:t>
            </a:r>
            <a:r>
              <a:rPr lang="de-DE" sz="3200" dirty="0" smtClean="0"/>
              <a:t> </a:t>
            </a:r>
            <a:r>
              <a:rPr lang="de-DE" sz="3200" dirty="0" err="1" smtClean="0"/>
              <a:t>by</a:t>
            </a:r>
            <a:r>
              <a:rPr lang="de-DE" sz="3200" dirty="0" smtClean="0"/>
              <a:t> </a:t>
            </a:r>
            <a:r>
              <a:rPr lang="de-DE" sz="3200" dirty="0" err="1" smtClean="0"/>
              <a:t>bands</a:t>
            </a:r>
            <a:endParaRPr lang="de-DE" sz="3200" dirty="0" smtClean="0"/>
          </a:p>
          <a:p>
            <a:r>
              <a:rPr lang="de-DE" sz="3200" b="1" dirty="0" smtClean="0"/>
              <a:t>Price: </a:t>
            </a:r>
            <a:r>
              <a:rPr lang="de-DE" sz="3200" dirty="0" smtClean="0"/>
              <a:t>200 000 UAH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(FC)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772400" cy="914400"/>
          </a:xfrm>
        </p:spPr>
        <p:txBody>
          <a:bodyPr/>
          <a:lstStyle/>
          <a:p>
            <a:r>
              <a:rPr lang="en-US" dirty="0" smtClean="0"/>
              <a:t>Sponsor: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286000"/>
            <a:ext cx="7772400" cy="402332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PrivatBank</a:t>
            </a:r>
            <a:r>
              <a:rPr lang="en-US" dirty="0" smtClean="0"/>
              <a:t> (Ukrainian: </a:t>
            </a:r>
            <a:r>
              <a:rPr lang="en-US" dirty="0" err="1" smtClean="0"/>
              <a:t>ПриватБанк</a:t>
            </a:r>
            <a:r>
              <a:rPr lang="en-US" dirty="0" smtClean="0"/>
              <a:t>) is the largest commercial bank in Ukraine, in terms of the number of clients, assets value, loan portfolio and taxes paid to the national budget. </a:t>
            </a:r>
            <a:r>
              <a:rPr lang="en-US" dirty="0" err="1" smtClean="0"/>
              <a:t>PrivatBank</a:t>
            </a:r>
            <a:r>
              <a:rPr lang="en-US" dirty="0" smtClean="0"/>
              <a:t> has its headquarters in </a:t>
            </a:r>
            <a:r>
              <a:rPr lang="en-US" dirty="0" err="1" smtClean="0"/>
              <a:t>Dnipropetrovsk</a:t>
            </a:r>
            <a:r>
              <a:rPr lang="en-US" dirty="0" smtClean="0"/>
              <a:t>, in central Ukraine.</a:t>
            </a:r>
            <a:endParaRPr lang="ru-RU" dirty="0"/>
          </a:p>
        </p:txBody>
      </p:sp>
      <p:pic>
        <p:nvPicPr>
          <p:cNvPr id="4098" name="Picture 2" descr="C:\Users\EXPERT\Desktop\PrivatBank-corporate-logo-l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7246580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r>
              <a:rPr lang="en-US" b="1" dirty="0" smtClean="0"/>
              <a:t>Marketing</a:t>
            </a:r>
            <a:r>
              <a:rPr lang="ru-RU" b="1" dirty="0" smtClean="0"/>
              <a:t> (</a:t>
            </a:r>
            <a:r>
              <a:rPr lang="en-US" b="1" dirty="0" smtClean="0"/>
              <a:t>VC)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58924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70 Billboards </a:t>
            </a:r>
            <a:r>
              <a:rPr lang="en-US" dirty="0" smtClean="0"/>
              <a:t>– 2000 UAH per each a month – 3 months – 10 000 UAH – </a:t>
            </a:r>
            <a:r>
              <a:rPr lang="en-US" b="1" dirty="0" smtClean="0"/>
              <a:t>420 000 UAH</a:t>
            </a:r>
          </a:p>
          <a:p>
            <a:r>
              <a:rPr lang="en-US" dirty="0" smtClean="0"/>
              <a:t>TV advertising (1+1 channel) –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500 000 UAH</a:t>
            </a:r>
          </a:p>
          <a:p>
            <a:r>
              <a:rPr lang="en-US" dirty="0" smtClean="0"/>
              <a:t>Radio advertising (Hit Fm, </a:t>
            </a:r>
            <a:r>
              <a:rPr lang="en-US" dirty="0" err="1" smtClean="0"/>
              <a:t>Europa</a:t>
            </a:r>
            <a:r>
              <a:rPr lang="en-US" dirty="0" smtClean="0"/>
              <a:t> plus) – </a:t>
            </a:r>
            <a:r>
              <a:rPr lang="en-US" b="1" dirty="0" smtClean="0"/>
              <a:t>50 00o UAH</a:t>
            </a:r>
          </a:p>
          <a:p>
            <a:r>
              <a:rPr lang="en-US" dirty="0" smtClean="0"/>
              <a:t>Internet-advertising – </a:t>
            </a:r>
            <a:r>
              <a:rPr lang="en-US" b="1" dirty="0" smtClean="0"/>
              <a:t>50 </a:t>
            </a:r>
            <a:r>
              <a:rPr lang="ru-RU" b="1" dirty="0" smtClean="0"/>
              <a:t>000</a:t>
            </a:r>
            <a:r>
              <a:rPr lang="en-US" b="1" dirty="0" smtClean="0"/>
              <a:t> UAH</a:t>
            </a:r>
            <a:endParaRPr lang="ru-RU" b="1" dirty="0" smtClean="0"/>
          </a:p>
          <a:p>
            <a:r>
              <a:rPr lang="en-US" b="1" dirty="0" smtClean="0"/>
              <a:t>Souvenirs</a:t>
            </a:r>
          </a:p>
          <a:p>
            <a:pPr>
              <a:buFontTx/>
              <a:buChar char="-"/>
            </a:pPr>
            <a:r>
              <a:rPr lang="en-US" i="1" dirty="0" smtClean="0"/>
              <a:t>1000 Posters </a:t>
            </a:r>
            <a:r>
              <a:rPr lang="en-US" dirty="0" smtClean="0"/>
              <a:t>– </a:t>
            </a:r>
            <a:r>
              <a:rPr lang="en-US" i="1" dirty="0" smtClean="0"/>
              <a:t>5 UAH per each </a:t>
            </a:r>
            <a:r>
              <a:rPr lang="en-US" dirty="0" smtClean="0"/>
              <a:t>(cost). </a:t>
            </a:r>
          </a:p>
          <a:p>
            <a:pPr>
              <a:buNone/>
            </a:pPr>
            <a:r>
              <a:rPr lang="en-US" dirty="0" smtClean="0"/>
              <a:t>   Price – 10 UAH</a:t>
            </a:r>
          </a:p>
          <a:p>
            <a:pPr>
              <a:buFontTx/>
              <a:buChar char="-"/>
            </a:pPr>
            <a:r>
              <a:rPr lang="en-US" i="1" dirty="0" smtClean="0"/>
              <a:t>1000 T-shirts </a:t>
            </a:r>
            <a:r>
              <a:rPr lang="en-US" dirty="0" smtClean="0"/>
              <a:t>– </a:t>
            </a:r>
            <a:r>
              <a:rPr lang="en-US" i="1" dirty="0" smtClean="0"/>
              <a:t>120 UAH. </a:t>
            </a:r>
          </a:p>
          <a:p>
            <a:pPr>
              <a:buNone/>
            </a:pPr>
            <a:r>
              <a:rPr lang="en-US" dirty="0" smtClean="0"/>
              <a:t>   Price – 200 UAH.</a:t>
            </a:r>
          </a:p>
          <a:p>
            <a:pPr>
              <a:buFontTx/>
              <a:buChar char="-"/>
            </a:pPr>
            <a:r>
              <a:rPr lang="en-US" i="1" dirty="0" smtClean="0"/>
              <a:t>3000 Badges – 4 UAH. </a:t>
            </a:r>
          </a:p>
          <a:p>
            <a:pPr>
              <a:buNone/>
            </a:pPr>
            <a:r>
              <a:rPr lang="en-US" dirty="0" smtClean="0"/>
              <a:t>   Price – 8 UAH.</a:t>
            </a:r>
          </a:p>
          <a:p>
            <a:endParaRPr lang="ru-RU" dirty="0"/>
          </a:p>
        </p:txBody>
      </p:sp>
      <p:pic>
        <p:nvPicPr>
          <p:cNvPr id="2050" name="Picture 2" descr="C:\Users\EXPERT\Desktop\ex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2988" y="3766988"/>
            <a:ext cx="3091012" cy="3091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 and Safety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2520280"/>
          </a:xfrm>
        </p:spPr>
        <p:txBody>
          <a:bodyPr/>
          <a:lstStyle/>
          <a:p>
            <a:r>
              <a:rPr lang="en-US" sz="2800" b="1" dirty="0" smtClean="0"/>
              <a:t>10 paramedical teams </a:t>
            </a:r>
            <a:r>
              <a:rPr lang="en-US" sz="2800" dirty="0" smtClean="0"/>
              <a:t>(consist of 6 professionals)</a:t>
            </a:r>
          </a:p>
          <a:p>
            <a:pPr>
              <a:buNone/>
            </a:pPr>
            <a:r>
              <a:rPr lang="en-US" sz="2800" dirty="0" smtClean="0"/>
              <a:t>     3000 UAH*10 </a:t>
            </a:r>
            <a:r>
              <a:rPr lang="en-US" sz="2800" b="1" dirty="0" smtClean="0"/>
              <a:t>= 30 000 UAH</a:t>
            </a:r>
            <a:endParaRPr lang="ru-RU" sz="2800" b="1" dirty="0" smtClean="0"/>
          </a:p>
          <a:p>
            <a:endParaRPr lang="ru-RU" dirty="0"/>
          </a:p>
        </p:txBody>
      </p:sp>
      <p:pic>
        <p:nvPicPr>
          <p:cNvPr id="3074" name="Picture 2" descr="C:\Users\EXPERT\Desktop\1123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5" y="3003569"/>
            <a:ext cx="5796136" cy="3854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Transport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8208912" cy="3456384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For </a:t>
            </a:r>
            <a:r>
              <a:rPr lang="en-US" sz="3200" b="1" dirty="0" smtClean="0"/>
              <a:t>Hurts</a:t>
            </a:r>
            <a:r>
              <a:rPr lang="en-US" sz="3200" b="1" dirty="0" smtClean="0"/>
              <a:t>:</a:t>
            </a:r>
          </a:p>
          <a:p>
            <a:pPr>
              <a:buNone/>
            </a:pPr>
            <a:r>
              <a:rPr lang="en-US" sz="3200" i="1" dirty="0" smtClean="0"/>
              <a:t>   Airline tickets</a:t>
            </a:r>
          </a:p>
          <a:p>
            <a:pPr>
              <a:buNone/>
            </a:pPr>
            <a:r>
              <a:rPr lang="en-US" sz="3200" dirty="0" smtClean="0"/>
              <a:t>   London-Dnepropetrovsk-London:</a:t>
            </a:r>
          </a:p>
          <a:p>
            <a:pPr>
              <a:buFontTx/>
              <a:buChar char="-"/>
            </a:pPr>
            <a:r>
              <a:rPr lang="en-US" sz="3200" dirty="0" smtClean="0"/>
              <a:t>9 first class seats - </a:t>
            </a:r>
            <a:r>
              <a:rPr lang="en-US" sz="3200" b="1" dirty="0" smtClean="0"/>
              <a:t>330 229 UAH</a:t>
            </a:r>
          </a:p>
          <a:p>
            <a:pPr>
              <a:buFontTx/>
              <a:buChar char="-"/>
            </a:pPr>
            <a:r>
              <a:rPr lang="en-US" sz="3200" dirty="0" smtClean="0"/>
              <a:t>10 economy class seats - </a:t>
            </a:r>
            <a:r>
              <a:rPr lang="en-US" sz="3200" b="1" dirty="0" smtClean="0"/>
              <a:t>173 676 UAH</a:t>
            </a:r>
          </a:p>
          <a:p>
            <a:pPr>
              <a:buNone/>
            </a:pPr>
            <a:r>
              <a:rPr lang="en-US" sz="3200" i="1" dirty="0" smtClean="0"/>
              <a:t>   Rental of Mercedes-Benz car </a:t>
            </a:r>
            <a:r>
              <a:rPr lang="en-US" sz="3200" dirty="0" smtClean="0"/>
              <a:t>(2 days) –    </a:t>
            </a:r>
            <a:r>
              <a:rPr lang="en-US" sz="3200" b="1" dirty="0" smtClean="0"/>
              <a:t>120 000 UAH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Rental of three Mercedes Sprinter minibuses </a:t>
            </a:r>
            <a:r>
              <a:rPr lang="en-US" sz="3200" dirty="0" smtClean="0"/>
              <a:t>(2 days) - </a:t>
            </a:r>
            <a:r>
              <a:rPr lang="en-US" sz="3200" b="1" dirty="0" smtClean="0"/>
              <a:t>180 000 UAH</a:t>
            </a:r>
          </a:p>
          <a:p>
            <a:r>
              <a:rPr lang="en-US" sz="3200" b="1" dirty="0" smtClean="0"/>
              <a:t>For fans:</a:t>
            </a:r>
          </a:p>
          <a:p>
            <a:pPr>
              <a:buNone/>
            </a:pPr>
            <a:r>
              <a:rPr lang="en-US" sz="3200" i="1" dirty="0" smtClean="0"/>
              <a:t>   Rental of thirteen Mercedes Sprinter minibuses </a:t>
            </a:r>
            <a:r>
              <a:rPr lang="en-US" sz="3200" dirty="0" smtClean="0"/>
              <a:t>(4 hours)- </a:t>
            </a:r>
            <a:r>
              <a:rPr lang="en-US" sz="3200" b="1" dirty="0" smtClean="0"/>
              <a:t>39 000 UAH</a:t>
            </a:r>
            <a:endParaRPr lang="ru-RU" dirty="0"/>
          </a:p>
        </p:txBody>
      </p:sp>
      <p:pic>
        <p:nvPicPr>
          <p:cNvPr id="4098" name="Picture 2" descr="C:\Users\EXPERT\Desktop\Mercedes-Benz_S_350_BlueTEC_(W_222)_–_Frontansicht,_3._März_2014,_Düsseldor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8796" y="4509120"/>
            <a:ext cx="4465204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1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1AB39F"/>
      </a:accent1>
      <a:accent2>
        <a:srgbClr val="000000"/>
      </a:accent2>
      <a:accent3>
        <a:srgbClr val="0000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80</TotalTime>
  <Words>461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We create a holiday for you!</vt:lpstr>
      <vt:lpstr>Our posts: </vt:lpstr>
      <vt:lpstr>HURTS</vt:lpstr>
      <vt:lpstr>Dnipro-Arena </vt:lpstr>
      <vt:lpstr>Презентация PowerPoint</vt:lpstr>
      <vt:lpstr>Sponsor:</vt:lpstr>
      <vt:lpstr>Marketing (VC)</vt:lpstr>
      <vt:lpstr>Health and Safety</vt:lpstr>
      <vt:lpstr>Transport</vt:lpstr>
      <vt:lpstr>Police and Security</vt:lpstr>
      <vt:lpstr>Сosts</vt:lpstr>
      <vt:lpstr>Costs and profit</vt:lpstr>
      <vt:lpstr>Your bands in our credible hands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nata_li_ka11</dc:creator>
  <cp:lastModifiedBy>User</cp:lastModifiedBy>
  <cp:revision>11</cp:revision>
  <dcterms:created xsi:type="dcterms:W3CDTF">2015-06-04T17:16:45Z</dcterms:created>
  <dcterms:modified xsi:type="dcterms:W3CDTF">2015-06-14T16:18:51Z</dcterms:modified>
</cp:coreProperties>
</file>